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1" r:id="rId4"/>
    <p:sldId id="260" r:id="rId5"/>
  </p:sldIdLst>
  <p:sldSz cx="6858000" cy="9144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00B0F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31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125600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81221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192019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411812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81700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891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177304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275026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82166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110361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E9F206-6071-4C2D-9CC0-C0BBC5341952}" type="datetimeFigureOut">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2327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8DE9F206-6071-4C2D-9CC0-C0BBC5341952}" type="datetimeFigureOut">
              <a:rPr kumimoji="1" lang="ja-JP" altLang="en-US" smtClean="0"/>
              <a:t>2026/4/20</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B8833A2-B260-406D-8BA4-6F1BC2F43EA0}" type="slidenum">
              <a:rPr kumimoji="1" lang="ja-JP" altLang="en-US" smtClean="0"/>
              <a:t>‹#›</a:t>
            </a:fld>
            <a:endParaRPr kumimoji="1" lang="ja-JP" altLang="en-US"/>
          </a:p>
        </p:txBody>
      </p:sp>
    </p:spTree>
    <p:extLst>
      <p:ext uri="{BB962C8B-B14F-4D97-AF65-F5344CB8AC3E}">
        <p14:creationId xmlns:p14="http://schemas.microsoft.com/office/powerpoint/2010/main" val="473973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info@aiaj.lin.gr.j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98000">
              <a:schemeClr val="bg1"/>
            </a:gs>
            <a:gs pos="94000">
              <a:srgbClr val="CC66FF">
                <a:alpha val="29804"/>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AE5E54-2A3C-534E-E9CC-F6320BB7F400}"/>
              </a:ext>
            </a:extLst>
          </p:cNvPr>
          <p:cNvSpPr txBox="1"/>
          <p:nvPr/>
        </p:nvSpPr>
        <p:spPr>
          <a:xfrm>
            <a:off x="960626" y="745252"/>
            <a:ext cx="5032147" cy="646331"/>
          </a:xfrm>
          <a:prstGeom prst="rect">
            <a:avLst/>
          </a:prstGeom>
          <a:noFill/>
        </p:spPr>
        <p:txBody>
          <a:bodyPr wrap="non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令和８年度高度牛繁殖技術普及強化事業に係る</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基本技術継承研修会の開催</a:t>
            </a:r>
          </a:p>
        </p:txBody>
      </p:sp>
      <p:sp>
        <p:nvSpPr>
          <p:cNvPr id="4" name="テキスト ボックス 3">
            <a:extLst>
              <a:ext uri="{FF2B5EF4-FFF2-40B4-BE49-F238E27FC236}">
                <a16:creationId xmlns:a16="http://schemas.microsoft.com/office/drawing/2014/main" id="{F054A818-4786-4DFB-2F7C-E943CB17B00A}"/>
              </a:ext>
            </a:extLst>
          </p:cNvPr>
          <p:cNvSpPr txBox="1"/>
          <p:nvPr/>
        </p:nvSpPr>
        <p:spPr>
          <a:xfrm>
            <a:off x="505661" y="1501296"/>
            <a:ext cx="5942076" cy="1676421"/>
          </a:xfrm>
          <a:prstGeom prst="rect">
            <a:avLst/>
          </a:prstGeom>
          <a:noFill/>
        </p:spPr>
        <p:txBody>
          <a:bodyPr wrap="square">
            <a:spAutoFit/>
          </a:bodyPr>
          <a:lstStyle/>
          <a:p>
            <a:pPr indent="152400" algn="just">
              <a:lnSpc>
                <a:spcPts val="1800"/>
              </a:lnSpc>
            </a:pP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繁殖技術者の高齢化等に伴い、技術者の世代交代の時期を迎えていると考えられ</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ます</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が、これまで培われた諸技術の継承が十分行われていないことが課題となってい</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ます</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。そこで、繁殖技術の経験豊富な日本ＥＴ実務者ネットワーク</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に所属されている先生方を</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講師に迎え、新規あるいは中堅技術者等への</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繁殖</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技術の継承のための研修会を</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下記により麻布大学で</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開催</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しますので、会員の皆様、奮ってご参加ください</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52400" algn="just">
              <a:lnSpc>
                <a:spcPts val="1800"/>
              </a:lnSpc>
            </a:pP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参加希望の方は、別紙の申込用紙で申込ください。定員になり次第、締切ります。</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A1918ED4-C86A-CC1E-5398-FE1D05221C47}"/>
              </a:ext>
            </a:extLst>
          </p:cNvPr>
          <p:cNvSpPr txBox="1"/>
          <p:nvPr/>
        </p:nvSpPr>
        <p:spPr>
          <a:xfrm>
            <a:off x="1475372" y="3185076"/>
            <a:ext cx="4049507" cy="646331"/>
          </a:xfrm>
          <a:prstGeom prst="rect">
            <a:avLst/>
          </a:prstGeom>
          <a:noFill/>
          <a:ln>
            <a:noFill/>
          </a:ln>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開催日時：令和８年</a:t>
            </a:r>
            <a:r>
              <a:rPr kumimoji="1" lang="en-US" altLang="ja-JP" dirty="0">
                <a:latin typeface="HG丸ｺﾞｼｯｸM-PRO" panose="020F0600000000000000" pitchFamily="50" charset="-128"/>
                <a:ea typeface="HG丸ｺﾞｼｯｸM-PRO" panose="020F0600000000000000" pitchFamily="50" charset="-128"/>
              </a:rPr>
              <a:t>7</a:t>
            </a:r>
            <a:r>
              <a:rPr kumimoji="1" lang="ja-JP" altLang="en-US" dirty="0">
                <a:latin typeface="HG丸ｺﾞｼｯｸM-PRO" panose="020F0600000000000000" pitchFamily="50" charset="-128"/>
                <a:ea typeface="HG丸ｺﾞｼｯｸM-PRO" panose="020F0600000000000000" pitchFamily="50" charset="-128"/>
              </a:rPr>
              <a:t>月２９日（水）</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r>
              <a:rPr kumimoji="1" lang="en-US" altLang="ja-JP" dirty="0">
                <a:latin typeface="HG丸ｺﾞｼｯｸM-PRO" panose="020F0600000000000000" pitchFamily="50" charset="-128"/>
                <a:ea typeface="HG丸ｺﾞｼｯｸM-PRO" panose="020F0600000000000000" pitchFamily="50" charset="-128"/>
              </a:rPr>
              <a:t>10:00</a:t>
            </a:r>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15:00</a:t>
            </a:r>
            <a:r>
              <a:rPr kumimoji="1" lang="ja-JP" altLang="en-US" dirty="0">
                <a:latin typeface="HG丸ｺﾞｼｯｸM-PRO" panose="020F0600000000000000" pitchFamily="50" charset="-128"/>
                <a:ea typeface="HG丸ｺﾞｼｯｸM-PRO" panose="020F0600000000000000" pitchFamily="50" charset="-128"/>
              </a:rPr>
              <a:t>　</a:t>
            </a:r>
          </a:p>
        </p:txBody>
      </p:sp>
      <p:sp>
        <p:nvSpPr>
          <p:cNvPr id="6" name="テキスト ボックス 5">
            <a:extLst>
              <a:ext uri="{FF2B5EF4-FFF2-40B4-BE49-F238E27FC236}">
                <a16:creationId xmlns:a16="http://schemas.microsoft.com/office/drawing/2014/main" id="{8B26D200-5225-63BB-4063-4CC0AC83B0FC}"/>
              </a:ext>
            </a:extLst>
          </p:cNvPr>
          <p:cNvSpPr txBox="1"/>
          <p:nvPr/>
        </p:nvSpPr>
        <p:spPr>
          <a:xfrm>
            <a:off x="1475372" y="3825098"/>
            <a:ext cx="4692712" cy="815608"/>
          </a:xfrm>
          <a:prstGeom prst="rect">
            <a:avLst/>
          </a:prstGeom>
          <a:noFill/>
          <a:ln>
            <a:no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開催場所：麻布大学</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Montserrat" panose="00000500000000000000" pitchFamily="2" charset="0"/>
              </a:rPr>
              <a:t>神奈川県相模原市中央区淵野辺</a:t>
            </a:r>
            <a:r>
              <a:rPr lang="en-US" altLang="ja-JP" sz="1100" dirty="0">
                <a:solidFill>
                  <a:srgbClr val="000000"/>
                </a:solidFill>
                <a:latin typeface="Montserrat" panose="00000500000000000000" pitchFamily="2" charset="0"/>
              </a:rPr>
              <a:t>1-17-71</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１号館</a:t>
            </a:r>
            <a:r>
              <a:rPr kumimoji="1" lang="en-US" altLang="ja-JP" dirty="0">
                <a:latin typeface="HG丸ｺﾞｼｯｸM-PRO" panose="020F0600000000000000" pitchFamily="50" charset="-128"/>
                <a:ea typeface="HG丸ｺﾞｼｯｸM-PRO" panose="020F0600000000000000" pitchFamily="50" charset="-128"/>
              </a:rPr>
              <a:t>201</a:t>
            </a:r>
            <a:r>
              <a:rPr kumimoji="1" lang="ja-JP" altLang="en-US" dirty="0">
                <a:latin typeface="HG丸ｺﾞｼｯｸM-PRO" panose="020F0600000000000000" pitchFamily="50" charset="-128"/>
                <a:ea typeface="HG丸ｺﾞｼｯｸM-PRO" panose="020F0600000000000000" pitchFamily="50" charset="-128"/>
              </a:rPr>
              <a:t>実習室</a:t>
            </a:r>
          </a:p>
        </p:txBody>
      </p:sp>
      <p:sp>
        <p:nvSpPr>
          <p:cNvPr id="7" name="テキスト ボックス 6">
            <a:extLst>
              <a:ext uri="{FF2B5EF4-FFF2-40B4-BE49-F238E27FC236}">
                <a16:creationId xmlns:a16="http://schemas.microsoft.com/office/drawing/2014/main" id="{FD499319-6AF2-839C-8159-87F52DBEA0E1}"/>
              </a:ext>
            </a:extLst>
          </p:cNvPr>
          <p:cNvSpPr txBox="1"/>
          <p:nvPr/>
        </p:nvSpPr>
        <p:spPr>
          <a:xfrm>
            <a:off x="813034" y="7106369"/>
            <a:ext cx="5591595" cy="1200329"/>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講師</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検崎真司</a:t>
            </a:r>
            <a:r>
              <a:rPr kumimoji="1" lang="ja-JP" altLang="en-US" dirty="0">
                <a:latin typeface="HG丸ｺﾞｼｯｸM-PRO" panose="020F0600000000000000" pitchFamily="50" charset="-128"/>
                <a:ea typeface="HG丸ｺﾞｼｯｸM-PRO" panose="020F0600000000000000" pitchFamily="50" charset="-128"/>
              </a:rPr>
              <a:t>（日本</a:t>
            </a:r>
            <a:r>
              <a:rPr kumimoji="1" lang="en-US" altLang="ja-JP" dirty="0">
                <a:latin typeface="HG丸ｺﾞｼｯｸM-PRO" panose="020F0600000000000000" pitchFamily="50" charset="-128"/>
                <a:ea typeface="HG丸ｺﾞｼｯｸM-PRO" panose="020F0600000000000000" pitchFamily="50" charset="-128"/>
              </a:rPr>
              <a:t>ET</a:t>
            </a:r>
            <a:r>
              <a:rPr kumimoji="1" lang="ja-JP" altLang="en-US" dirty="0">
                <a:latin typeface="HG丸ｺﾞｼｯｸM-PRO" panose="020F0600000000000000" pitchFamily="50" charset="-128"/>
                <a:ea typeface="HG丸ｺﾞｼｯｸM-PRO" panose="020F0600000000000000" pitchFamily="50" charset="-128"/>
              </a:rPr>
              <a:t>実務者ネットワーク役員）</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吉川基一（日本</a:t>
            </a:r>
            <a:r>
              <a:rPr kumimoji="1" lang="en-US" altLang="ja-JP" dirty="0">
                <a:latin typeface="HG丸ｺﾞｼｯｸM-PRO" panose="020F0600000000000000" pitchFamily="50" charset="-128"/>
                <a:ea typeface="HG丸ｺﾞｼｯｸM-PRO" panose="020F0600000000000000" pitchFamily="50" charset="-128"/>
              </a:rPr>
              <a:t>ET</a:t>
            </a:r>
            <a:r>
              <a:rPr kumimoji="1" lang="ja-JP" altLang="en-US" dirty="0">
                <a:latin typeface="HG丸ｺﾞｼｯｸM-PRO" panose="020F0600000000000000" pitchFamily="50" charset="-128"/>
                <a:ea typeface="HG丸ｺﾞｼｯｸM-PRO" panose="020F0600000000000000" pitchFamily="50" charset="-128"/>
              </a:rPr>
              <a:t>実務者ネットワーク副代表）</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山本広憲（日本</a:t>
            </a:r>
            <a:r>
              <a:rPr kumimoji="1" lang="en-US" altLang="ja-JP" dirty="0">
                <a:latin typeface="HG丸ｺﾞｼｯｸM-PRO" panose="020F0600000000000000" pitchFamily="50" charset="-128"/>
                <a:ea typeface="HG丸ｺﾞｼｯｸM-PRO" panose="020F0600000000000000" pitchFamily="50" charset="-128"/>
              </a:rPr>
              <a:t>ET</a:t>
            </a:r>
            <a:r>
              <a:rPr kumimoji="1" lang="ja-JP" altLang="en-US" dirty="0">
                <a:latin typeface="HG丸ｺﾞｼｯｸM-PRO" panose="020F0600000000000000" pitchFamily="50" charset="-128"/>
                <a:ea typeface="HG丸ｺﾞｼｯｸM-PRO" panose="020F0600000000000000" pitchFamily="50" charset="-128"/>
              </a:rPr>
              <a:t>実務者ネットワーク事務局長）</a:t>
            </a:r>
          </a:p>
        </p:txBody>
      </p:sp>
      <p:sp>
        <p:nvSpPr>
          <p:cNvPr id="8" name="テキスト ボックス 7">
            <a:extLst>
              <a:ext uri="{FF2B5EF4-FFF2-40B4-BE49-F238E27FC236}">
                <a16:creationId xmlns:a16="http://schemas.microsoft.com/office/drawing/2014/main" id="{2F49C43B-6F8B-F41B-FFCB-49DD651085D6}"/>
              </a:ext>
            </a:extLst>
          </p:cNvPr>
          <p:cNvSpPr txBox="1"/>
          <p:nvPr/>
        </p:nvSpPr>
        <p:spPr>
          <a:xfrm>
            <a:off x="2015062" y="4803623"/>
            <a:ext cx="2973891" cy="369332"/>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≪限定４０名・入場無料≫</a:t>
            </a:r>
          </a:p>
        </p:txBody>
      </p:sp>
      <p:sp>
        <p:nvSpPr>
          <p:cNvPr id="10" name="テキスト ボックス 9">
            <a:extLst>
              <a:ext uri="{FF2B5EF4-FFF2-40B4-BE49-F238E27FC236}">
                <a16:creationId xmlns:a16="http://schemas.microsoft.com/office/drawing/2014/main" id="{867944F4-2D80-00CD-B40C-DBB9C9925799}"/>
              </a:ext>
            </a:extLst>
          </p:cNvPr>
          <p:cNvSpPr txBox="1"/>
          <p:nvPr/>
        </p:nvSpPr>
        <p:spPr>
          <a:xfrm>
            <a:off x="1191459" y="8352861"/>
            <a:ext cx="4801314"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主催　一般社団法人日本家畜人工授精師協会</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協力　日本</a:t>
            </a:r>
            <a:r>
              <a:rPr kumimoji="1" lang="en-US" altLang="ja-JP" dirty="0">
                <a:latin typeface="HG丸ｺﾞｼｯｸM-PRO" panose="020F0600000000000000" pitchFamily="50" charset="-128"/>
                <a:ea typeface="HG丸ｺﾞｼｯｸM-PRO" panose="020F0600000000000000" pitchFamily="50" charset="-128"/>
              </a:rPr>
              <a:t>ET</a:t>
            </a:r>
            <a:r>
              <a:rPr kumimoji="1" lang="ja-JP" altLang="en-US" dirty="0">
                <a:latin typeface="HG丸ｺﾞｼｯｸM-PRO" panose="020F0600000000000000" pitchFamily="50" charset="-128"/>
                <a:ea typeface="HG丸ｺﾞｼｯｸM-PRO" panose="020F0600000000000000" pitchFamily="50" charset="-128"/>
              </a:rPr>
              <a:t>実務者ネットワーク</a:t>
            </a:r>
          </a:p>
        </p:txBody>
      </p:sp>
      <p:grpSp>
        <p:nvGrpSpPr>
          <p:cNvPr id="11" name="グループ化 10">
            <a:extLst>
              <a:ext uri="{FF2B5EF4-FFF2-40B4-BE49-F238E27FC236}">
                <a16:creationId xmlns:a16="http://schemas.microsoft.com/office/drawing/2014/main" id="{44CF6F86-5E3C-45BC-BAB3-0734BE40FEE1}"/>
              </a:ext>
            </a:extLst>
          </p:cNvPr>
          <p:cNvGrpSpPr>
            <a:grpSpLocks noChangeAspect="1"/>
          </p:cNvGrpSpPr>
          <p:nvPr/>
        </p:nvGrpSpPr>
        <p:grpSpPr>
          <a:xfrm>
            <a:off x="5811061" y="0"/>
            <a:ext cx="1046939" cy="745252"/>
            <a:chOff x="0" y="0"/>
            <a:chExt cx="3204000" cy="2155800"/>
          </a:xfrm>
        </p:grpSpPr>
        <p:pic>
          <p:nvPicPr>
            <p:cNvPr id="12" name="図 11">
              <a:extLst>
                <a:ext uri="{FF2B5EF4-FFF2-40B4-BE49-F238E27FC236}">
                  <a16:creationId xmlns:a16="http://schemas.microsoft.com/office/drawing/2014/main" id="{2C9DFCC3-7115-44FD-B401-4A75C730E92D}"/>
                </a:ext>
              </a:extLst>
            </p:cNvPr>
            <p:cNvPicPr>
              <a:picLocks noChangeAspect="1"/>
            </p:cNvPicPr>
            <p:nvPr/>
          </p:nvPicPr>
          <p:blipFill>
            <a:blip r:embed="rId2"/>
            <a:stretch>
              <a:fillRect/>
            </a:stretch>
          </p:blipFill>
          <p:spPr>
            <a:xfrm>
              <a:off x="0" y="0"/>
              <a:ext cx="3204000" cy="1348024"/>
            </a:xfrm>
            <a:prstGeom prst="rect">
              <a:avLst/>
            </a:prstGeom>
          </p:spPr>
        </p:pic>
        <p:pic>
          <p:nvPicPr>
            <p:cNvPr id="13" name="図 12">
              <a:extLst>
                <a:ext uri="{FF2B5EF4-FFF2-40B4-BE49-F238E27FC236}">
                  <a16:creationId xmlns:a16="http://schemas.microsoft.com/office/drawing/2014/main" id="{2B610946-BB67-470C-8F97-13205579EE65}"/>
                </a:ext>
              </a:extLst>
            </p:cNvPr>
            <p:cNvPicPr>
              <a:picLocks noChangeAspect="1"/>
            </p:cNvPicPr>
            <p:nvPr/>
          </p:nvPicPr>
          <p:blipFill>
            <a:blip r:embed="rId3"/>
            <a:stretch>
              <a:fillRect/>
            </a:stretch>
          </p:blipFill>
          <p:spPr>
            <a:xfrm>
              <a:off x="235561" y="1268673"/>
              <a:ext cx="2758056" cy="887127"/>
            </a:xfrm>
            <a:prstGeom prst="rect">
              <a:avLst/>
            </a:prstGeom>
          </p:spPr>
        </p:pic>
      </p:grpSp>
      <p:sp>
        <p:nvSpPr>
          <p:cNvPr id="14" name="テキスト ボックス 13">
            <a:extLst>
              <a:ext uri="{FF2B5EF4-FFF2-40B4-BE49-F238E27FC236}">
                <a16:creationId xmlns:a16="http://schemas.microsoft.com/office/drawing/2014/main" id="{7C6283AD-CDB8-DE08-620D-1ECE06D2B3CD}"/>
              </a:ext>
            </a:extLst>
          </p:cNvPr>
          <p:cNvSpPr txBox="1"/>
          <p:nvPr/>
        </p:nvSpPr>
        <p:spPr>
          <a:xfrm>
            <a:off x="790885" y="5225243"/>
            <a:ext cx="5311615" cy="1015663"/>
          </a:xfrm>
          <a:prstGeom prst="rect">
            <a:avLst/>
          </a:prstGeom>
          <a:noFill/>
        </p:spPr>
        <p:txBody>
          <a:bodyPr wrap="square">
            <a:spAutoFit/>
          </a:bodyPr>
          <a:lstStyle/>
          <a:p>
            <a:pPr algn="ctr"/>
            <a:r>
              <a:rPr lang="ja-JP" altLang="en-US" sz="1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テーマ</a:t>
            </a:r>
            <a:endParaRPr lang="en-US" altLang="ja-JP" sz="1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ctr"/>
            <a:r>
              <a:rPr lang="ja-JP" altLang="en-US"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b="1" dirty="0">
                <a:solidFill>
                  <a:srgbClr val="FF0000"/>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牛受精卵移植技術の基本と実践</a:t>
            </a:r>
            <a:r>
              <a:rPr lang="ja-JP" altLang="en-US"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endParaRPr lang="en-US" alt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講演＆実技</a:t>
            </a:r>
          </a:p>
        </p:txBody>
      </p:sp>
      <p:pic>
        <p:nvPicPr>
          <p:cNvPr id="15" name="図 14" descr="人, 男, 立つ, 民衆 が含まれている画像&#10;&#10;AI 生成コンテンツは誤りを含む可能性があります。">
            <a:extLst>
              <a:ext uri="{FF2B5EF4-FFF2-40B4-BE49-F238E27FC236}">
                <a16:creationId xmlns:a16="http://schemas.microsoft.com/office/drawing/2014/main" id="{A8E3FF3E-A150-CC69-C442-2D5061329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832" y="6243545"/>
            <a:ext cx="2838906" cy="1132417"/>
          </a:xfrm>
          <a:prstGeom prst="rect">
            <a:avLst/>
          </a:prstGeom>
        </p:spPr>
      </p:pic>
    </p:spTree>
    <p:extLst>
      <p:ext uri="{BB962C8B-B14F-4D97-AF65-F5344CB8AC3E}">
        <p14:creationId xmlns:p14="http://schemas.microsoft.com/office/powerpoint/2010/main" val="64727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D9B1BED-18A9-2031-728A-20BC1AB0570C}"/>
              </a:ext>
            </a:extLst>
          </p:cNvPr>
          <p:cNvSpPr txBox="1"/>
          <p:nvPr/>
        </p:nvSpPr>
        <p:spPr>
          <a:xfrm>
            <a:off x="912926" y="377952"/>
            <a:ext cx="5032147" cy="646331"/>
          </a:xfrm>
          <a:prstGeom prst="rect">
            <a:avLst/>
          </a:prstGeom>
          <a:noFill/>
        </p:spPr>
        <p:txBody>
          <a:bodyPr wrap="non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令和８年度高度牛繁殖技術普及強化事業に係る</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基本技術継承研修会申込用紙</a:t>
            </a:r>
          </a:p>
        </p:txBody>
      </p:sp>
      <p:graphicFrame>
        <p:nvGraphicFramePr>
          <p:cNvPr id="3" name="表 2">
            <a:extLst>
              <a:ext uri="{FF2B5EF4-FFF2-40B4-BE49-F238E27FC236}">
                <a16:creationId xmlns:a16="http://schemas.microsoft.com/office/drawing/2014/main" id="{1BBDF2EE-ADE0-E467-4CBE-2D4457645B77}"/>
              </a:ext>
            </a:extLst>
          </p:cNvPr>
          <p:cNvGraphicFramePr>
            <a:graphicFrameLocks noGrp="1"/>
          </p:cNvGraphicFramePr>
          <p:nvPr>
            <p:extLst>
              <p:ext uri="{D42A27DB-BD31-4B8C-83A1-F6EECF244321}">
                <p14:modId xmlns:p14="http://schemas.microsoft.com/office/powerpoint/2010/main" val="1877009979"/>
              </p:ext>
            </p:extLst>
          </p:nvPr>
        </p:nvGraphicFramePr>
        <p:xfrm>
          <a:off x="497262" y="2607602"/>
          <a:ext cx="5863473" cy="2225040"/>
        </p:xfrm>
        <a:graphic>
          <a:graphicData uri="http://schemas.openxmlformats.org/drawingml/2006/table">
            <a:tbl>
              <a:tblPr firstRow="1" bandRow="1">
                <a:tableStyleId>{5C22544A-7EE6-4342-B048-85BDC9FD1C3A}</a:tableStyleId>
              </a:tblPr>
              <a:tblGrid>
                <a:gridCol w="1649692">
                  <a:extLst>
                    <a:ext uri="{9D8B030D-6E8A-4147-A177-3AD203B41FA5}">
                      <a16:colId xmlns:a16="http://schemas.microsoft.com/office/drawing/2014/main" val="2504813138"/>
                    </a:ext>
                  </a:extLst>
                </a:gridCol>
                <a:gridCol w="2582944">
                  <a:extLst>
                    <a:ext uri="{9D8B030D-6E8A-4147-A177-3AD203B41FA5}">
                      <a16:colId xmlns:a16="http://schemas.microsoft.com/office/drawing/2014/main" val="2076577495"/>
                    </a:ext>
                  </a:extLst>
                </a:gridCol>
                <a:gridCol w="1630837">
                  <a:extLst>
                    <a:ext uri="{9D8B030D-6E8A-4147-A177-3AD203B41FA5}">
                      <a16:colId xmlns:a16="http://schemas.microsoft.com/office/drawing/2014/main" val="4025660314"/>
                    </a:ext>
                  </a:extLst>
                </a:gridCol>
              </a:tblGrid>
              <a:tr h="370840">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氏　　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所　　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連絡先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665707"/>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922717"/>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710199"/>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487685"/>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920385"/>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844282"/>
                  </a:ext>
                </a:extLst>
              </a:tr>
            </a:tbl>
          </a:graphicData>
        </a:graphic>
      </p:graphicFrame>
      <p:sp>
        <p:nvSpPr>
          <p:cNvPr id="4" name="テキスト ボックス 3">
            <a:extLst>
              <a:ext uri="{FF2B5EF4-FFF2-40B4-BE49-F238E27FC236}">
                <a16:creationId xmlns:a16="http://schemas.microsoft.com/office/drawing/2014/main" id="{3141ABEC-713E-2F5A-DCDF-66D0A873864D}"/>
              </a:ext>
            </a:extLst>
          </p:cNvPr>
          <p:cNvSpPr txBox="1"/>
          <p:nvPr/>
        </p:nvSpPr>
        <p:spPr>
          <a:xfrm>
            <a:off x="1433507" y="1110996"/>
            <a:ext cx="4108817" cy="1477328"/>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参加希望の方は、下記表に記入のうえ</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r>
              <a:rPr kumimoji="1" lang="en-US" altLang="ja-JP" dirty="0">
                <a:latin typeface="HG丸ｺﾞｼｯｸM-PRO" panose="020F0600000000000000" pitchFamily="50" charset="-128"/>
                <a:ea typeface="HG丸ｺﾞｼｯｸM-PRO" panose="020F0600000000000000" pitchFamily="50" charset="-128"/>
              </a:rPr>
              <a:t>FAX:</a:t>
            </a:r>
            <a:r>
              <a:rPr kumimoji="1" lang="ja-JP" altLang="en-US" dirty="0">
                <a:latin typeface="HG丸ｺﾞｼｯｸM-PRO" panose="020F0600000000000000" pitchFamily="50" charset="-128"/>
                <a:ea typeface="HG丸ｺﾞｼｯｸM-PRO" panose="020F0600000000000000" pitchFamily="50" charset="-128"/>
              </a:rPr>
              <a:t>０３－５６２１－２０７７</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もしくは</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r>
              <a:rPr kumimoji="1" lang="en-US" altLang="ja-JP" dirty="0" err="1">
                <a:latin typeface="HG丸ｺﾞｼｯｸM-PRO" panose="020F0600000000000000" pitchFamily="50" charset="-128"/>
                <a:ea typeface="HG丸ｺﾞｼｯｸM-PRO" panose="020F0600000000000000" pitchFamily="50" charset="-128"/>
              </a:rPr>
              <a:t>E-mail:</a:t>
            </a:r>
            <a:r>
              <a:rPr kumimoji="1" lang="en-US" altLang="ja-JP" dirty="0" err="1">
                <a:latin typeface="HG丸ｺﾞｼｯｸM-PRO" panose="020F0600000000000000" pitchFamily="50" charset="-128"/>
                <a:ea typeface="HG丸ｺﾞｼｯｸM-PRO" panose="020F0600000000000000" pitchFamily="50" charset="-128"/>
                <a:hlinkClick r:id="rId2"/>
              </a:rPr>
              <a:t>info@aiaj.lin.gr.jp</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へ送信してください。</a:t>
            </a:r>
          </a:p>
        </p:txBody>
      </p:sp>
      <p:sp>
        <p:nvSpPr>
          <p:cNvPr id="5" name="テキスト ボックス 4">
            <a:extLst>
              <a:ext uri="{FF2B5EF4-FFF2-40B4-BE49-F238E27FC236}">
                <a16:creationId xmlns:a16="http://schemas.microsoft.com/office/drawing/2014/main" id="{3F2C3F7E-EF01-7D87-2EDB-F83ADB45B6B6}"/>
              </a:ext>
            </a:extLst>
          </p:cNvPr>
          <p:cNvSpPr txBox="1"/>
          <p:nvPr/>
        </p:nvSpPr>
        <p:spPr>
          <a:xfrm>
            <a:off x="1720838" y="8390536"/>
            <a:ext cx="3416320"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問合せ先</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 ０３－５６２１－２０７０</a:t>
            </a:r>
          </a:p>
        </p:txBody>
      </p:sp>
      <p:sp>
        <p:nvSpPr>
          <p:cNvPr id="6" name="テキスト ボックス 5">
            <a:extLst>
              <a:ext uri="{FF2B5EF4-FFF2-40B4-BE49-F238E27FC236}">
                <a16:creationId xmlns:a16="http://schemas.microsoft.com/office/drawing/2014/main" id="{8C0C58C6-B179-B61D-B7BE-D633D98C66B1}"/>
              </a:ext>
            </a:extLst>
          </p:cNvPr>
          <p:cNvSpPr txBox="1"/>
          <p:nvPr/>
        </p:nvSpPr>
        <p:spPr>
          <a:xfrm>
            <a:off x="1433507" y="8007546"/>
            <a:ext cx="4108817"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一般社団法人日本家畜人工授精師協会</a:t>
            </a:r>
          </a:p>
        </p:txBody>
      </p:sp>
      <p:pic>
        <p:nvPicPr>
          <p:cNvPr id="7" name="図 6">
            <a:extLst>
              <a:ext uri="{FF2B5EF4-FFF2-40B4-BE49-F238E27FC236}">
                <a16:creationId xmlns:a16="http://schemas.microsoft.com/office/drawing/2014/main" id="{4EE4D98A-420F-5AC6-BB66-0D68B87EE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61" y="8007546"/>
            <a:ext cx="755559" cy="1029321"/>
          </a:xfrm>
          <a:prstGeom prst="rect">
            <a:avLst/>
          </a:prstGeom>
        </p:spPr>
      </p:pic>
      <p:sp>
        <p:nvSpPr>
          <p:cNvPr id="8" name="テキスト ボックス 7">
            <a:extLst>
              <a:ext uri="{FF2B5EF4-FFF2-40B4-BE49-F238E27FC236}">
                <a16:creationId xmlns:a16="http://schemas.microsoft.com/office/drawing/2014/main" id="{E07B530E-296F-968A-34D3-B7220759D6AC}"/>
              </a:ext>
            </a:extLst>
          </p:cNvPr>
          <p:cNvSpPr txBox="1"/>
          <p:nvPr/>
        </p:nvSpPr>
        <p:spPr>
          <a:xfrm>
            <a:off x="1024740" y="5045570"/>
            <a:ext cx="4926348" cy="369332"/>
          </a:xfrm>
          <a:prstGeom prst="rect">
            <a:avLst/>
          </a:prstGeom>
          <a:noFill/>
        </p:spPr>
        <p:txBody>
          <a:bodyPr wrap="squar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　昼食は、各自で学食等を利用してください。</a:t>
            </a:r>
          </a:p>
        </p:txBody>
      </p:sp>
      <p:sp>
        <p:nvSpPr>
          <p:cNvPr id="9" name="テキスト ボックス 8">
            <a:extLst>
              <a:ext uri="{FF2B5EF4-FFF2-40B4-BE49-F238E27FC236}">
                <a16:creationId xmlns:a16="http://schemas.microsoft.com/office/drawing/2014/main" id="{43443879-ACD2-C742-3EF7-DA0E2D885CEA}"/>
              </a:ext>
            </a:extLst>
          </p:cNvPr>
          <p:cNvSpPr txBox="1"/>
          <p:nvPr/>
        </p:nvSpPr>
        <p:spPr>
          <a:xfrm>
            <a:off x="248631" y="5713465"/>
            <a:ext cx="6360734" cy="830997"/>
          </a:xfrm>
          <a:prstGeom prst="rect">
            <a:avLst/>
          </a:prstGeom>
          <a:noFill/>
        </p:spPr>
        <p:txBody>
          <a:bodyPr wrap="square" rtlCol="0">
            <a:spAutoFit/>
          </a:bodyPr>
          <a:lstStyle/>
          <a:p>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　会場は１号館</a:t>
            </a: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201</a:t>
            </a: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実習室です。</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　麻布大学ホームページ、キャンパスマップからご確認ください。</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　また、駐車場はありませんので、</a:t>
            </a: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JR</a:t>
            </a: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等公共機関をご利用下さい。</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6628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矢部駅からのアクセス">
            <a:extLst>
              <a:ext uri="{FF2B5EF4-FFF2-40B4-BE49-F238E27FC236}">
                <a16:creationId xmlns:a16="http://schemas.microsoft.com/office/drawing/2014/main" id="{C041EB4E-2616-8413-B3E9-4E12A80CF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86" y="5501592"/>
            <a:ext cx="4471828" cy="354120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1D042AB-4A50-2496-25B6-E481F6541FA1}"/>
              </a:ext>
            </a:extLst>
          </p:cNvPr>
          <p:cNvSpPr txBox="1"/>
          <p:nvPr/>
        </p:nvSpPr>
        <p:spPr>
          <a:xfrm>
            <a:off x="118872" y="101204"/>
            <a:ext cx="5619750" cy="523220"/>
          </a:xfrm>
          <a:prstGeom prst="rect">
            <a:avLst/>
          </a:prstGeom>
          <a:noFill/>
        </p:spPr>
        <p:txBody>
          <a:bodyPr wrap="square">
            <a:spAutoFit/>
          </a:bodyPr>
          <a:lstStyle/>
          <a:p>
            <a:r>
              <a:rPr lang="ja-JP" altLang="en-US" sz="1400" b="0" i="0" dirty="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400" b="0" i="0" dirty="0">
                <a:solidFill>
                  <a:srgbClr val="000000"/>
                </a:solidFill>
                <a:effectLst/>
                <a:latin typeface="HG丸ｺﾞｼｯｸM-PRO" panose="020F0600000000000000" pitchFamily="50" charset="-128"/>
                <a:ea typeface="HG丸ｺﾞｼｯｸM-PRO" panose="020F0600000000000000" pitchFamily="50" charset="-128"/>
              </a:rPr>
              <a:t>252-5201</a:t>
            </a:r>
            <a:br>
              <a:rPr lang="ja-JP" altLang="en-US" sz="1400" dirty="0">
                <a:latin typeface="HG丸ｺﾞｼｯｸM-PRO" panose="020F0600000000000000" pitchFamily="50" charset="-128"/>
                <a:ea typeface="HG丸ｺﾞｼｯｸM-PRO" panose="020F0600000000000000" pitchFamily="50" charset="-128"/>
              </a:rPr>
            </a:br>
            <a:r>
              <a:rPr lang="ja-JP" altLang="en-US" sz="1400" b="0" i="0" dirty="0">
                <a:solidFill>
                  <a:srgbClr val="000000"/>
                </a:solidFill>
                <a:effectLst/>
                <a:latin typeface="HG丸ｺﾞｼｯｸM-PRO" panose="020F0600000000000000" pitchFamily="50" charset="-128"/>
                <a:ea typeface="HG丸ｺﾞｼｯｸM-PRO" panose="020F0600000000000000" pitchFamily="50" charset="-128"/>
              </a:rPr>
              <a:t>住所：神奈川県相模原市中央区淵野辺</a:t>
            </a:r>
            <a:r>
              <a:rPr lang="en-US" altLang="ja-JP" sz="1400" b="0" i="0" dirty="0">
                <a:solidFill>
                  <a:srgbClr val="000000"/>
                </a:solidFill>
                <a:effectLst/>
                <a:latin typeface="HG丸ｺﾞｼｯｸM-PRO" panose="020F0600000000000000" pitchFamily="50" charset="-128"/>
                <a:ea typeface="HG丸ｺﾞｼｯｸM-PRO" panose="020F0600000000000000" pitchFamily="50" charset="-128"/>
              </a:rPr>
              <a:t>1-17-71</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30DF1494-3F1F-99C9-0B53-60B34DF33645}"/>
              </a:ext>
            </a:extLst>
          </p:cNvPr>
          <p:cNvSpPr txBox="1"/>
          <p:nvPr/>
        </p:nvSpPr>
        <p:spPr>
          <a:xfrm>
            <a:off x="411480" y="5106156"/>
            <a:ext cx="3432048" cy="369332"/>
          </a:xfrm>
          <a:prstGeom prst="rect">
            <a:avLst/>
          </a:prstGeom>
          <a:noFill/>
        </p:spPr>
        <p:txBody>
          <a:bodyPr wrap="square">
            <a:spAutoFit/>
          </a:bodyPr>
          <a:lstStyle/>
          <a:p>
            <a:pPr algn="l" fontAlgn="base">
              <a:spcAft>
                <a:spcPts val="1500"/>
              </a:spcAft>
            </a:pPr>
            <a:r>
              <a:rPr lang="en-US" altLang="ja-JP" b="1" i="0" dirty="0">
                <a:solidFill>
                  <a:srgbClr val="7B2482"/>
                </a:solidFill>
                <a:effectLst/>
                <a:latin typeface="Montserrat" panose="00000500000000000000" pitchFamily="2" charset="0"/>
              </a:rPr>
              <a:t>JR</a:t>
            </a:r>
            <a:r>
              <a:rPr lang="ja-JP" altLang="en-US" b="1" i="0" dirty="0">
                <a:solidFill>
                  <a:srgbClr val="7B2482"/>
                </a:solidFill>
                <a:effectLst/>
                <a:latin typeface="Montserrat" panose="00000500000000000000" pitchFamily="2" charset="0"/>
              </a:rPr>
              <a:t>横浜線 矢部駅から徒歩</a:t>
            </a:r>
            <a:r>
              <a:rPr lang="en-US" altLang="ja-JP" b="1" i="0" dirty="0">
                <a:solidFill>
                  <a:srgbClr val="7B2482"/>
                </a:solidFill>
                <a:effectLst/>
                <a:latin typeface="Montserrat" panose="00000500000000000000" pitchFamily="2" charset="0"/>
              </a:rPr>
              <a:t>4</a:t>
            </a:r>
            <a:r>
              <a:rPr lang="ja-JP" altLang="en-US" b="1" i="0" dirty="0">
                <a:solidFill>
                  <a:srgbClr val="7B2482"/>
                </a:solidFill>
                <a:effectLst/>
                <a:latin typeface="Montserrat" panose="00000500000000000000" pitchFamily="2" charset="0"/>
              </a:rPr>
              <a:t>分</a:t>
            </a:r>
          </a:p>
        </p:txBody>
      </p:sp>
      <p:pic>
        <p:nvPicPr>
          <p:cNvPr id="6" name="図 5">
            <a:extLst>
              <a:ext uri="{FF2B5EF4-FFF2-40B4-BE49-F238E27FC236}">
                <a16:creationId xmlns:a16="http://schemas.microsoft.com/office/drawing/2014/main" id="{7DEACF4F-D0F9-A7C5-9254-DCDB2FCA213F}"/>
              </a:ext>
            </a:extLst>
          </p:cNvPr>
          <p:cNvPicPr>
            <a:picLocks noChangeAspect="1"/>
          </p:cNvPicPr>
          <p:nvPr/>
        </p:nvPicPr>
        <p:blipFill>
          <a:blip r:embed="rId3"/>
          <a:stretch>
            <a:fillRect/>
          </a:stretch>
        </p:blipFill>
        <p:spPr>
          <a:xfrm>
            <a:off x="60960" y="1543829"/>
            <a:ext cx="4692008" cy="2853436"/>
          </a:xfrm>
          <a:prstGeom prst="rect">
            <a:avLst/>
          </a:prstGeom>
        </p:spPr>
      </p:pic>
      <p:pic>
        <p:nvPicPr>
          <p:cNvPr id="2052" name="Picture 4" descr="都心からのアクセス">
            <a:extLst>
              <a:ext uri="{FF2B5EF4-FFF2-40B4-BE49-F238E27FC236}">
                <a16:creationId xmlns:a16="http://schemas.microsoft.com/office/drawing/2014/main" id="{AE837AD2-B4F2-7208-C4CF-78FBCA30E2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213"/>
          <a:stretch>
            <a:fillRect/>
          </a:stretch>
        </p:blipFill>
        <p:spPr bwMode="auto">
          <a:xfrm>
            <a:off x="3204287" y="1584959"/>
            <a:ext cx="3592753" cy="298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9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4A3932-89BC-299C-6928-6B98278B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257"/>
            <a:ext cx="6858000" cy="6513513"/>
          </a:xfrm>
          <a:prstGeom prst="rect">
            <a:avLst/>
          </a:prstGeom>
          <a:noFill/>
          <a:extLst>
            <a:ext uri="{909E8E84-426E-40DD-AFC4-6F175D3DCCD1}">
              <a14:hiddenFill xmlns:a14="http://schemas.microsoft.com/office/drawing/2010/main">
                <a:solidFill>
                  <a:srgbClr val="FFFFFF"/>
                </a:solidFill>
              </a14:hiddenFill>
            </a:ext>
          </a:extLst>
        </p:spPr>
      </p:pic>
      <p:sp>
        <p:nvSpPr>
          <p:cNvPr id="5" name="矢印: 下 4">
            <a:extLst>
              <a:ext uri="{FF2B5EF4-FFF2-40B4-BE49-F238E27FC236}">
                <a16:creationId xmlns:a16="http://schemas.microsoft.com/office/drawing/2014/main" id="{45CB3CDB-A073-6608-FCEE-0EBD6082A8D4}"/>
              </a:ext>
            </a:extLst>
          </p:cNvPr>
          <p:cNvSpPr/>
          <p:nvPr/>
        </p:nvSpPr>
        <p:spPr>
          <a:xfrm>
            <a:off x="2273808" y="813257"/>
            <a:ext cx="341376" cy="68919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0857E9A-C1BC-8A28-7A18-6AFD58574B41}"/>
              </a:ext>
            </a:extLst>
          </p:cNvPr>
          <p:cNvSpPr/>
          <p:nvPr/>
        </p:nvSpPr>
        <p:spPr>
          <a:xfrm>
            <a:off x="2038350" y="1257300"/>
            <a:ext cx="826770" cy="10953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B95A428-C931-0ACE-1B77-81441982F3C7}"/>
              </a:ext>
            </a:extLst>
          </p:cNvPr>
          <p:cNvSpPr txBox="1"/>
          <p:nvPr/>
        </p:nvSpPr>
        <p:spPr>
          <a:xfrm>
            <a:off x="3429000" y="7802880"/>
            <a:ext cx="2776722" cy="646331"/>
          </a:xfrm>
          <a:prstGeom prst="rect">
            <a:avLst/>
          </a:prstGeom>
          <a:noFill/>
        </p:spPr>
        <p:txBody>
          <a:bodyPr wrap="non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会場は１号館</a:t>
            </a:r>
            <a:r>
              <a:rPr kumimoji="1" lang="en-US" altLang="ja-JP" dirty="0">
                <a:latin typeface="HG丸ｺﾞｼｯｸM-PRO" panose="020F0600000000000000" pitchFamily="50" charset="-128"/>
                <a:ea typeface="HG丸ｺﾞｼｯｸM-PRO" panose="020F0600000000000000" pitchFamily="50" charset="-128"/>
              </a:rPr>
              <a:t>201</a:t>
            </a:r>
            <a:r>
              <a:rPr kumimoji="1" lang="ja-JP" altLang="en-US" dirty="0">
                <a:latin typeface="HG丸ｺﾞｼｯｸM-PRO" panose="020F0600000000000000" pitchFamily="50" charset="-128"/>
                <a:ea typeface="HG丸ｺﾞｼｯｸM-PRO" panose="020F0600000000000000" pitchFamily="50" charset="-128"/>
              </a:rPr>
              <a:t>実習室</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（写真の⑰）</a:t>
            </a:r>
          </a:p>
        </p:txBody>
      </p:sp>
      <p:sp>
        <p:nvSpPr>
          <p:cNvPr id="2" name="テキスト ボックス 1">
            <a:extLst>
              <a:ext uri="{FF2B5EF4-FFF2-40B4-BE49-F238E27FC236}">
                <a16:creationId xmlns:a16="http://schemas.microsoft.com/office/drawing/2014/main" id="{01F5CAA3-43E8-E121-94F5-BD5A88F9AE68}"/>
              </a:ext>
            </a:extLst>
          </p:cNvPr>
          <p:cNvSpPr txBox="1"/>
          <p:nvPr/>
        </p:nvSpPr>
        <p:spPr>
          <a:xfrm>
            <a:off x="3852672" y="7142104"/>
            <a:ext cx="646331"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正門</a:t>
            </a:r>
          </a:p>
        </p:txBody>
      </p:sp>
    </p:spTree>
    <p:extLst>
      <p:ext uri="{BB962C8B-B14F-4D97-AF65-F5344CB8AC3E}">
        <p14:creationId xmlns:p14="http://schemas.microsoft.com/office/powerpoint/2010/main" val="448106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376</Words>
  <Application>Microsoft Office PowerPoint</Application>
  <PresentationFormat>画面に合わせる (4:3)</PresentationFormat>
  <Paragraphs>41</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HG丸ｺﾞｼｯｸM-PRO</vt:lpstr>
      <vt:lpstr>ＭＳ 明朝</vt:lpstr>
      <vt:lpstr>Aptos</vt:lpstr>
      <vt:lpstr>Aptos Display</vt:lpstr>
      <vt:lpstr>Arial</vt:lpstr>
      <vt:lpstr>Montserrat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AIAJ4</dc:creator>
  <cp:lastModifiedBy>AIAJ4</cp:lastModifiedBy>
  <cp:revision>17</cp:revision>
  <cp:lastPrinted>2026-04-08T00:34:27Z</cp:lastPrinted>
  <dcterms:created xsi:type="dcterms:W3CDTF">2025-10-23T08:40:07Z</dcterms:created>
  <dcterms:modified xsi:type="dcterms:W3CDTF">2026-04-20T01:07:31Z</dcterms:modified>
</cp:coreProperties>
</file>